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embeddedFontLst>
    <p:embeddedFont>
      <p:font typeface="Playfair Display"/>
      <p:regular r:id="rId19"/>
      <p:bold r:id="rId20"/>
      <p:italic r:id="rId21"/>
      <p:boldItalic r:id="rId22"/>
    </p:embeddedFont>
    <p:embeddedFont>
      <p:font typeface="Lato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751CB23-B1C8-4403-BD9F-E9BB84B764A6}">
  <a:tblStyle styleId="{D751CB23-B1C8-4403-BD9F-E9BB84B764A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layfairDisplay-bold.fntdata"/><Relationship Id="rId22" Type="http://schemas.openxmlformats.org/officeDocument/2006/relationships/font" Target="fonts/PlayfairDisplay-boldItalic.fntdata"/><Relationship Id="rId21" Type="http://schemas.openxmlformats.org/officeDocument/2006/relationships/font" Target="fonts/PlayfairDisplay-italic.fntdata"/><Relationship Id="rId24" Type="http://schemas.openxmlformats.org/officeDocument/2006/relationships/font" Target="fonts/Lato-bold.fntdata"/><Relationship Id="rId23" Type="http://schemas.openxmlformats.org/officeDocument/2006/relationships/font" Target="fonts/La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Lato-boldItalic.fntdata"/><Relationship Id="rId25" Type="http://schemas.openxmlformats.org/officeDocument/2006/relationships/font" Target="fonts/Lato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PlayfairDisplay-regular.fntdata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adoptaclassroom.org/2020/06/15/teachers-spend-745-a-year-on-supplies-the-cost-of-distance-learning/#:~:text=Teachers%20spent%20an%20average%20of,increased%20since%20distance%20learning%20began." TargetMode="Externa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c6f889893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c6f88989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d2237ffd7b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d2237ffd7b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2"/>
              </a:rPr>
              <a:t>https://www.adoptaclassroom.org/2020/06/15/teachers-spend-745-a-year-on-supplies-the-cost-of-distance-learning/#:~:text=Teachers%20spent%20an%20average%20of,increased%20since%20distance%20learning%20began.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cd3e26220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cd3e26220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d29b3f6f82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d29b3f6f82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c6f889893_0_1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c6f88989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d29b3f6f82_0_1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d29b3f6f82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d29b3f6f82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d29b3f6f82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d2237ffd7b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d2237ffd7b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d2237ffd7b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d2237ffd7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d29b3f6f82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d29b3f6f82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d2237ffd7b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d2237ffd7b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733219" y="2235351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630600" y="3228375"/>
            <a:ext cx="7893000" cy="127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1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1"/>
          <p:cNvSpPr txBox="1"/>
          <p:nvPr>
            <p:ph hasCustomPrompt="1" type="title"/>
          </p:nvPr>
        </p:nvSpPr>
        <p:spPr>
          <a:xfrm>
            <a:off x="586725" y="1353788"/>
            <a:ext cx="79707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586725" y="2968388"/>
            <a:ext cx="79707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3"/>
          <p:cNvSpPr txBox="1"/>
          <p:nvPr>
            <p:ph type="title"/>
          </p:nvPr>
        </p:nvSpPr>
        <p:spPr>
          <a:xfrm>
            <a:off x="509550" y="1921350"/>
            <a:ext cx="8124900" cy="130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/>
          <p:nvPr/>
        </p:nvSpPr>
        <p:spPr>
          <a:xfrm>
            <a:off x="-125" y="5045700"/>
            <a:ext cx="9144000" cy="9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" name="Google Shape;23;p4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" name="Google Shape;24;p4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5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" name="Google Shape;29;p5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311700" y="1417950"/>
            <a:ext cx="39999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4832400" y="1417950"/>
            <a:ext cx="39999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oogle Shape;37;p7"/>
          <p:cNvCxnSpPr/>
          <p:nvPr/>
        </p:nvCxnSpPr>
        <p:spPr>
          <a:xfrm>
            <a:off x="411044" y="1417772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" name="Google Shape;38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1640350"/>
            <a:ext cx="28080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8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/>
          <p:nvPr/>
        </p:nvSpPr>
        <p:spPr>
          <a:xfrm>
            <a:off x="4572000" y="-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8" name="Google Shape;4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9" name="Google Shape;49;p9"/>
          <p:cNvSpPr txBox="1"/>
          <p:nvPr>
            <p:ph type="title"/>
          </p:nvPr>
        </p:nvSpPr>
        <p:spPr>
          <a:xfrm>
            <a:off x="265500" y="1084625"/>
            <a:ext cx="4045200" cy="170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0" name="Google Shape;50;p9"/>
          <p:cNvSpPr txBox="1"/>
          <p:nvPr>
            <p:ph idx="1" type="subTitle"/>
          </p:nvPr>
        </p:nvSpPr>
        <p:spPr>
          <a:xfrm>
            <a:off x="265500" y="2845200"/>
            <a:ext cx="4045200" cy="14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lue-gold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investopedia.com/financial-edge/0912/print-textbooks-vs.-e-textbooks.aspx#:~:text=Key%20Takeaways,on%20a%20tablet%20or%20laptop.&amp;text=Traditional%20textbooks%20are%20more%20expensive,more%20easily%20done%20with%20textbooks" TargetMode="External"/><Relationship Id="rId4" Type="http://schemas.openxmlformats.org/officeDocument/2006/relationships/hyperlink" Target="https://classroom.synonym.com/cost-etextbooks-vs-paper-textbooks-6474.html" TargetMode="External"/><Relationship Id="rId5" Type="http://schemas.openxmlformats.org/officeDocument/2006/relationships/hyperlink" Target="https://www.cnbc.com/2020/08/13/how-to-keep-back-to-school-costs-low-this-fall-amid-covid-19-pandemic.html#:~:text=That%20means%20parents%20are%20focused,parents%20with%20school%2Daged%20children." TargetMode="External"/><Relationship Id="rId6" Type="http://schemas.openxmlformats.org/officeDocument/2006/relationships/hyperlink" Target="https://www.adoptaclassroom.org/2020/06/15/teachers-spend-745-a-year-on-supplies-the-cost-of-distance-learning/#:~:text=Teachers%20spent%20an%20average%20of,increased%20since%20distance%20learning%20began.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/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4100"/>
              <a:t>Midsouth Elementary School Instructional Operating Budget</a:t>
            </a:r>
            <a:endParaRPr sz="4100"/>
          </a:p>
        </p:txBody>
      </p:sp>
      <p:sp>
        <p:nvSpPr>
          <p:cNvPr id="69" name="Google Shape;69;p13"/>
          <p:cNvSpPr txBox="1"/>
          <p:nvPr>
            <p:ph idx="1" type="subTitle"/>
          </p:nvPr>
        </p:nvSpPr>
        <p:spPr>
          <a:xfrm>
            <a:off x="630600" y="3228375"/>
            <a:ext cx="7893000" cy="127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PEDU 625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Shawn Weisser &amp; Lariza Gregory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2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Justification</a:t>
            </a:r>
            <a:r>
              <a:rPr lang="en"/>
              <a:t> for Budget Increases</a:t>
            </a:r>
            <a:endParaRPr/>
          </a:p>
        </p:txBody>
      </p:sp>
      <p:graphicFrame>
        <p:nvGraphicFramePr>
          <p:cNvPr id="158" name="Google Shape;158;p22"/>
          <p:cNvGraphicFramePr/>
          <p:nvPr/>
        </p:nvGraphicFramePr>
        <p:xfrm>
          <a:off x="247575" y="1428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{D751CB23-B1C8-4403-BD9F-E9BB84B764A6}</a:tableStyleId>
              </a:tblPr>
              <a:tblGrid>
                <a:gridCol w="4379225"/>
                <a:gridCol w="4315100"/>
              </a:tblGrid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Area of Increase</a:t>
                      </a:r>
                      <a:endParaRPr b="1"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Reason</a:t>
                      </a:r>
                      <a:endParaRPr b="1"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6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Travel - Midsouth Elem.</a:t>
                      </a:r>
                      <a:endParaRPr b="1"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Allow for teachers to participate in Education Conferences this will boost teacher morale and foster an </a:t>
                      </a:r>
                      <a:r>
                        <a:rPr lang="en"/>
                        <a:t>inclusive</a:t>
                      </a:r>
                      <a:r>
                        <a:rPr lang="en"/>
                        <a:t> School Culture 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44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Materials and Supplies</a:t>
                      </a:r>
                      <a:endParaRPr b="1"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Historically, teachers pay for materials and </a:t>
                      </a:r>
                      <a:r>
                        <a:rPr lang="en"/>
                        <a:t>supplies</a:t>
                      </a:r>
                      <a:r>
                        <a:rPr lang="en"/>
                        <a:t> out of pocket. According to Adoptaclassroom.org teachers send an average of $745 for the school year 2019-2020 and saw a 45% spending </a:t>
                      </a:r>
                      <a:r>
                        <a:rPr lang="en"/>
                        <a:t>increase</a:t>
                      </a:r>
                      <a:r>
                        <a:rPr lang="en"/>
                        <a:t> due to online learning. 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ESL Materials</a:t>
                      </a:r>
                      <a:endParaRPr b="1"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In </a:t>
                      </a:r>
                      <a:r>
                        <a:rPr lang="en"/>
                        <a:t>addition</a:t>
                      </a:r>
                      <a:r>
                        <a:rPr lang="en"/>
                        <a:t> to </a:t>
                      </a:r>
                      <a:r>
                        <a:rPr lang="en"/>
                        <a:t>regular</a:t>
                      </a:r>
                      <a:r>
                        <a:rPr lang="en"/>
                        <a:t> school supplies ESL classroom must have audio equipment, </a:t>
                      </a:r>
                      <a:r>
                        <a:rPr lang="en"/>
                        <a:t>bilingual</a:t>
                      </a:r>
                      <a:r>
                        <a:rPr lang="en"/>
                        <a:t> books, headsets for testing and lower level instructional materials for SLIFE students. 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3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Justification for Budget Increases</a:t>
            </a:r>
            <a:endParaRPr/>
          </a:p>
        </p:txBody>
      </p:sp>
      <p:graphicFrame>
        <p:nvGraphicFramePr>
          <p:cNvPr id="164" name="Google Shape;164;p23"/>
          <p:cNvGraphicFramePr/>
          <p:nvPr/>
        </p:nvGraphicFramePr>
        <p:xfrm>
          <a:off x="644675" y="1474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{D751CB23-B1C8-4403-BD9F-E9BB84B764A6}</a:tableStyleId>
              </a:tblPr>
              <a:tblGrid>
                <a:gridCol w="3969025"/>
                <a:gridCol w="3969025"/>
              </a:tblGrid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Area of Increase</a:t>
                      </a:r>
                      <a:endParaRPr b="1"/>
                    </a:p>
                  </a:txBody>
                  <a:tcPr marT="91425" marB="91425" marR="91425" marL="91425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Reason</a:t>
                      </a:r>
                      <a:endParaRPr b="1"/>
                    </a:p>
                  </a:txBody>
                  <a:tcPr marT="91425" marB="91425" marR="91425" marL="91425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49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School Instructional Supplies</a:t>
                      </a:r>
                      <a:endParaRPr b="1"/>
                    </a:p>
                  </a:txBody>
                  <a:tcPr marT="91425" marB="91425" marR="91425" marL="91425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Due to the pandemic </a:t>
                      </a:r>
                      <a:r>
                        <a:rPr lang="en"/>
                        <a:t>families</a:t>
                      </a:r>
                      <a:r>
                        <a:rPr lang="en"/>
                        <a:t> are </a:t>
                      </a:r>
                      <a:r>
                        <a:rPr lang="en"/>
                        <a:t>struggling</a:t>
                      </a:r>
                      <a:r>
                        <a:rPr lang="en"/>
                        <a:t> to </a:t>
                      </a:r>
                      <a:r>
                        <a:rPr lang="en"/>
                        <a:t>maintain</a:t>
                      </a:r>
                      <a:r>
                        <a:rPr lang="en"/>
                        <a:t> healthy finances and would not be able to provide the school supplies needed for each child in case of multiple </a:t>
                      </a:r>
                      <a:r>
                        <a:rPr lang="en"/>
                        <a:t>siblings</a:t>
                      </a:r>
                      <a:r>
                        <a:rPr lang="en"/>
                        <a:t> </a:t>
                      </a:r>
                      <a:r>
                        <a:rPr lang="en"/>
                        <a:t>families</a:t>
                      </a:r>
                      <a:r>
                        <a:rPr lang="en"/>
                        <a:t>. </a:t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63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Professional Development</a:t>
                      </a:r>
                      <a:endParaRPr b="1"/>
                    </a:p>
                  </a:txBody>
                  <a:tcPr marT="91425" marB="91425" marR="91425" marL="91425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Recent trends in student demographics leads us to believe that the overall number of Hispanic/Latinx students will increase exponentially. Therefore, we will need more ESL trained classroom teachers and instructional strategies training.</a:t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4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</a:t>
            </a:r>
            <a:endParaRPr/>
          </a:p>
        </p:txBody>
      </p:sp>
      <p:sp>
        <p:nvSpPr>
          <p:cNvPr id="170" name="Google Shape;170;p24"/>
          <p:cNvSpPr txBox="1"/>
          <p:nvPr>
            <p:ph idx="1" type="body"/>
          </p:nvPr>
        </p:nvSpPr>
        <p:spPr>
          <a:xfrm>
            <a:off x="115500" y="1218525"/>
            <a:ext cx="9028500" cy="392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u="sng">
                <a:solidFill>
                  <a:schemeClr val="hlink"/>
                </a:solidFill>
                <a:hlinkClick r:id="rId3"/>
              </a:rPr>
              <a:t>https://www.investopedia.com/financial-edge/0912/print-textbooks-vs.-e-textbooks.aspx#:~:text=Key%20Takeaways,on%20a%20tablet%20or%20laptop.&amp;text=Traditional%20textbooks%20are%20more%20expensive,more%20easily%20done%20with%20textbooks</a:t>
            </a:r>
            <a:r>
              <a:rPr lang="en" sz="1700"/>
              <a:t>.</a:t>
            </a:r>
            <a:endParaRPr sz="17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 u="sng">
                <a:solidFill>
                  <a:schemeClr val="hlink"/>
                </a:solidFill>
                <a:hlinkClick r:id="rId4"/>
              </a:rPr>
              <a:t>https://classroom.synonym.com/cost-etextbooks-vs-paper-textbooks-6474.html</a:t>
            </a:r>
            <a:endParaRPr sz="17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 u="sng">
                <a:solidFill>
                  <a:schemeClr val="hlink"/>
                </a:solidFill>
                <a:hlinkClick r:id="rId5"/>
              </a:rPr>
              <a:t>https://www.cnbc.com/2020/08/13/how-to-keep-back-to-school-costs-low-this-fall-amid-covid-19-pandemic.html#:~:text=That%20means%20parents%20are%20focused,parents%20with%20school%2Daged%20children.</a:t>
            </a:r>
            <a:endParaRPr sz="17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 u="sng">
                <a:solidFill>
                  <a:schemeClr val="hlink"/>
                </a:solidFill>
                <a:hlinkClick r:id="rId6"/>
              </a:rPr>
              <a:t>https://www.adoptaclassroom.org/2020/06/15/teachers-spend-745-a-year-on-supplies-the-cost-of-distance-learning/#:~:text=Teachers%20spent%20an%20average%20of,increased%20since%20distance%20learning%20began.</a:t>
            </a:r>
            <a:endParaRPr sz="17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Budget Scenario</a:t>
            </a:r>
            <a:endParaRPr/>
          </a:p>
        </p:txBody>
      </p:sp>
      <p:sp>
        <p:nvSpPr>
          <p:cNvPr id="75" name="Google Shape;75;p14"/>
          <p:cNvSpPr txBox="1"/>
          <p:nvPr>
            <p:ph idx="1" type="body"/>
          </p:nvPr>
        </p:nvSpPr>
        <p:spPr>
          <a:xfrm>
            <a:off x="311700" y="1093925"/>
            <a:ext cx="8520600" cy="33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Reduce the operating budget of MES by $100,000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Demographics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MES serves 600 students in grades K-5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Current staff includes 1 principal, 1 assistant principal, 40 teachers (includes resource teachers),  4 instructional aides, and 1 secretary.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MES is a new school (less than 5 years old)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MES has a growing ESL population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MES is a 1:1 school (Chromebooks)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MES is a Title I school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>
            <p:ph idx="4294967295" type="title"/>
          </p:nvPr>
        </p:nvSpPr>
        <p:spPr>
          <a:xfrm>
            <a:off x="360575" y="130000"/>
            <a:ext cx="8368200" cy="6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Reduction Areas</a:t>
            </a:r>
            <a:endParaRPr/>
          </a:p>
        </p:txBody>
      </p:sp>
      <p:grpSp>
        <p:nvGrpSpPr>
          <p:cNvPr id="81" name="Google Shape;81;p15"/>
          <p:cNvGrpSpPr/>
          <p:nvPr/>
        </p:nvGrpSpPr>
        <p:grpSpPr>
          <a:xfrm>
            <a:off x="218048" y="897823"/>
            <a:ext cx="2908966" cy="4027321"/>
            <a:chOff x="431825" y="1342518"/>
            <a:chExt cx="2683300" cy="3302707"/>
          </a:xfrm>
        </p:grpSpPr>
        <p:sp>
          <p:nvSpPr>
            <p:cNvPr id="82" name="Google Shape;82;p15"/>
            <p:cNvSpPr/>
            <p:nvPr/>
          </p:nvSpPr>
          <p:spPr>
            <a:xfrm>
              <a:off x="431825" y="1342525"/>
              <a:ext cx="2683200" cy="33027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5"/>
            <p:cNvSpPr txBox="1"/>
            <p:nvPr/>
          </p:nvSpPr>
          <p:spPr>
            <a:xfrm>
              <a:off x="431925" y="1342518"/>
              <a:ext cx="2683200" cy="5298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15"/>
          <p:cNvSpPr txBox="1"/>
          <p:nvPr>
            <p:ph idx="4294967295" type="body"/>
          </p:nvPr>
        </p:nvSpPr>
        <p:spPr>
          <a:xfrm>
            <a:off x="443725" y="955272"/>
            <a:ext cx="349500" cy="57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1</a:t>
            </a:r>
            <a:endParaRPr>
              <a:solidFill>
                <a:schemeClr val="lt1"/>
              </a:solidFill>
            </a:endParaRPr>
          </a:p>
        </p:txBody>
      </p:sp>
      <p:cxnSp>
        <p:nvCxnSpPr>
          <p:cNvPr id="85" name="Google Shape;85;p15"/>
          <p:cNvCxnSpPr/>
          <p:nvPr/>
        </p:nvCxnSpPr>
        <p:spPr>
          <a:xfrm>
            <a:off x="758175" y="1001463"/>
            <a:ext cx="0" cy="4788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6" name="Google Shape;86;p15"/>
          <p:cNvSpPr txBox="1"/>
          <p:nvPr>
            <p:ph idx="4294967295" type="body"/>
          </p:nvPr>
        </p:nvSpPr>
        <p:spPr>
          <a:xfrm>
            <a:off x="782625" y="897825"/>
            <a:ext cx="2010000" cy="68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Staffing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7" name="Google Shape;87;p15"/>
          <p:cNvSpPr txBox="1"/>
          <p:nvPr>
            <p:ph idx="4294967295" type="body"/>
          </p:nvPr>
        </p:nvSpPr>
        <p:spPr>
          <a:xfrm>
            <a:off x="295025" y="1480275"/>
            <a:ext cx="2832000" cy="418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In order to reduce the budget by $100,000 we have chosen to: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Remove the</a:t>
            </a:r>
            <a:r>
              <a:rPr lang="en" sz="1400"/>
              <a:t> 3</a:t>
            </a:r>
            <a:r>
              <a:rPr lang="en" sz="1400"/>
              <a:t> instructional assistants. $70,333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 Reduce the amount allocated for substitutes.  $17,100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Adjust the amount of teachers per grade level  to provide for extra resource teachers and ESE.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Reduction:   $91,740.15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/>
          </a:p>
        </p:txBody>
      </p:sp>
      <p:grpSp>
        <p:nvGrpSpPr>
          <p:cNvPr id="88" name="Google Shape;88;p15"/>
          <p:cNvGrpSpPr/>
          <p:nvPr/>
        </p:nvGrpSpPr>
        <p:grpSpPr>
          <a:xfrm>
            <a:off x="3273434" y="897748"/>
            <a:ext cx="2673008" cy="4027322"/>
            <a:chOff x="3221796" y="1342518"/>
            <a:chExt cx="2673008" cy="3302708"/>
          </a:xfrm>
        </p:grpSpPr>
        <p:sp>
          <p:nvSpPr>
            <p:cNvPr id="89" name="Google Shape;89;p15"/>
            <p:cNvSpPr/>
            <p:nvPr/>
          </p:nvSpPr>
          <p:spPr>
            <a:xfrm>
              <a:off x="3221803" y="1342525"/>
              <a:ext cx="2673000" cy="33027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5"/>
            <p:cNvSpPr txBox="1"/>
            <p:nvPr/>
          </p:nvSpPr>
          <p:spPr>
            <a:xfrm>
              <a:off x="3221796" y="1342518"/>
              <a:ext cx="2673000" cy="6048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1" name="Google Shape;91;p15"/>
          <p:cNvSpPr txBox="1"/>
          <p:nvPr>
            <p:ph idx="4294967295" type="body"/>
          </p:nvPr>
        </p:nvSpPr>
        <p:spPr>
          <a:xfrm>
            <a:off x="3438980" y="829275"/>
            <a:ext cx="349500" cy="82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2</a:t>
            </a:r>
            <a:endParaRPr>
              <a:solidFill>
                <a:schemeClr val="lt1"/>
              </a:solidFill>
            </a:endParaRPr>
          </a:p>
        </p:txBody>
      </p:sp>
      <p:cxnSp>
        <p:nvCxnSpPr>
          <p:cNvPr id="92" name="Google Shape;92;p15"/>
          <p:cNvCxnSpPr/>
          <p:nvPr/>
        </p:nvCxnSpPr>
        <p:spPr>
          <a:xfrm>
            <a:off x="3787925" y="1001475"/>
            <a:ext cx="0" cy="4788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3" name="Google Shape;93;p15"/>
          <p:cNvSpPr txBox="1"/>
          <p:nvPr>
            <p:ph idx="4294967295" type="body"/>
          </p:nvPr>
        </p:nvSpPr>
        <p:spPr>
          <a:xfrm>
            <a:off x="3750700" y="829263"/>
            <a:ext cx="2101800" cy="82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Textbooks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4" name="Google Shape;94;p15"/>
          <p:cNvSpPr txBox="1"/>
          <p:nvPr>
            <p:ph idx="4294967295" type="body"/>
          </p:nvPr>
        </p:nvSpPr>
        <p:spPr>
          <a:xfrm>
            <a:off x="3307600" y="1665650"/>
            <a:ext cx="2530800" cy="237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To further reduce the budget we have chosen to eliminate one textbook and purchase etexts @50% for 2-5th Book cost is $72/student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Reduction: $10,400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grpSp>
        <p:nvGrpSpPr>
          <p:cNvPr id="95" name="Google Shape;95;p15"/>
          <p:cNvGrpSpPr/>
          <p:nvPr/>
        </p:nvGrpSpPr>
        <p:grpSpPr>
          <a:xfrm>
            <a:off x="6018975" y="920400"/>
            <a:ext cx="2673000" cy="4004700"/>
            <a:chOff x="3221800" y="1342525"/>
            <a:chExt cx="2673000" cy="4004700"/>
          </a:xfrm>
        </p:grpSpPr>
        <p:sp>
          <p:nvSpPr>
            <p:cNvPr id="96" name="Google Shape;96;p15"/>
            <p:cNvSpPr/>
            <p:nvPr/>
          </p:nvSpPr>
          <p:spPr>
            <a:xfrm>
              <a:off x="3221800" y="1342525"/>
              <a:ext cx="2673000" cy="40047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5"/>
            <p:cNvSpPr txBox="1"/>
            <p:nvPr/>
          </p:nvSpPr>
          <p:spPr>
            <a:xfrm>
              <a:off x="3221800" y="1342525"/>
              <a:ext cx="2673000" cy="68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8" name="Google Shape;98;p15"/>
          <p:cNvSpPr txBox="1"/>
          <p:nvPr>
            <p:ph idx="4294967295" type="body"/>
          </p:nvPr>
        </p:nvSpPr>
        <p:spPr>
          <a:xfrm>
            <a:off x="6164492" y="829275"/>
            <a:ext cx="349500" cy="82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3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9" name="Google Shape;99;p15"/>
          <p:cNvSpPr txBox="1"/>
          <p:nvPr>
            <p:ph idx="4294967295" type="body"/>
          </p:nvPr>
        </p:nvSpPr>
        <p:spPr>
          <a:xfrm>
            <a:off x="6503425" y="897750"/>
            <a:ext cx="1882800" cy="82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Purchased Services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0" name="Google Shape;100;p15"/>
          <p:cNvSpPr txBox="1"/>
          <p:nvPr>
            <p:ph idx="4294967295" type="body"/>
          </p:nvPr>
        </p:nvSpPr>
        <p:spPr>
          <a:xfrm>
            <a:off x="6114100" y="1720950"/>
            <a:ext cx="2530800" cy="28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Reduction in services based on the removal of an overlapping program in the school for Gifted &amp; Talented and the reduction in cost of 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Reduction:  $2,152.20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cxnSp>
        <p:nvCxnSpPr>
          <p:cNvPr id="101" name="Google Shape;101;p15"/>
          <p:cNvCxnSpPr/>
          <p:nvPr/>
        </p:nvCxnSpPr>
        <p:spPr>
          <a:xfrm>
            <a:off x="6514000" y="1001475"/>
            <a:ext cx="0" cy="4788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/>
          <p:nvPr>
            <p:ph idx="4294967295" type="title"/>
          </p:nvPr>
        </p:nvSpPr>
        <p:spPr>
          <a:xfrm>
            <a:off x="360575" y="130000"/>
            <a:ext cx="8368200" cy="6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Reduction Areas</a:t>
            </a:r>
            <a:endParaRPr/>
          </a:p>
        </p:txBody>
      </p:sp>
      <p:grpSp>
        <p:nvGrpSpPr>
          <p:cNvPr id="107" name="Google Shape;107;p16"/>
          <p:cNvGrpSpPr/>
          <p:nvPr/>
        </p:nvGrpSpPr>
        <p:grpSpPr>
          <a:xfrm>
            <a:off x="218048" y="897823"/>
            <a:ext cx="2908966" cy="4027320"/>
            <a:chOff x="431825" y="1342518"/>
            <a:chExt cx="2683300" cy="3302707"/>
          </a:xfrm>
        </p:grpSpPr>
        <p:sp>
          <p:nvSpPr>
            <p:cNvPr id="108" name="Google Shape;108;p16"/>
            <p:cNvSpPr/>
            <p:nvPr/>
          </p:nvSpPr>
          <p:spPr>
            <a:xfrm>
              <a:off x="431825" y="1342525"/>
              <a:ext cx="2683200" cy="33027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6"/>
            <p:cNvSpPr txBox="1"/>
            <p:nvPr/>
          </p:nvSpPr>
          <p:spPr>
            <a:xfrm>
              <a:off x="431925" y="1342518"/>
              <a:ext cx="2683200" cy="5298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0" name="Google Shape;110;p16"/>
          <p:cNvSpPr txBox="1"/>
          <p:nvPr>
            <p:ph idx="4294967295" type="body"/>
          </p:nvPr>
        </p:nvSpPr>
        <p:spPr>
          <a:xfrm>
            <a:off x="443725" y="955272"/>
            <a:ext cx="349500" cy="57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4</a:t>
            </a:r>
            <a:endParaRPr>
              <a:solidFill>
                <a:schemeClr val="lt1"/>
              </a:solidFill>
            </a:endParaRPr>
          </a:p>
        </p:txBody>
      </p:sp>
      <p:cxnSp>
        <p:nvCxnSpPr>
          <p:cNvPr id="111" name="Google Shape;111;p16"/>
          <p:cNvCxnSpPr/>
          <p:nvPr/>
        </p:nvCxnSpPr>
        <p:spPr>
          <a:xfrm>
            <a:off x="758175" y="1001463"/>
            <a:ext cx="0" cy="4788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2" name="Google Shape;112;p16"/>
          <p:cNvSpPr txBox="1"/>
          <p:nvPr>
            <p:ph idx="4294967295" type="body"/>
          </p:nvPr>
        </p:nvSpPr>
        <p:spPr>
          <a:xfrm>
            <a:off x="782625" y="897825"/>
            <a:ext cx="2010000" cy="68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Purchased Services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3" name="Google Shape;113;p16"/>
          <p:cNvSpPr txBox="1"/>
          <p:nvPr>
            <p:ph idx="4294967295" type="body"/>
          </p:nvPr>
        </p:nvSpPr>
        <p:spPr>
          <a:xfrm>
            <a:off x="295025" y="1720950"/>
            <a:ext cx="2832000" cy="30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Reduction in purchased services as G&amp;T program has been established with certified teacher who has completed training and the removal of an overlapping program.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Reduction: $ 2,152.20</a:t>
            </a:r>
            <a:endParaRPr sz="1400"/>
          </a:p>
        </p:txBody>
      </p:sp>
      <p:grpSp>
        <p:nvGrpSpPr>
          <p:cNvPr id="114" name="Google Shape;114;p16"/>
          <p:cNvGrpSpPr/>
          <p:nvPr/>
        </p:nvGrpSpPr>
        <p:grpSpPr>
          <a:xfrm>
            <a:off x="3273496" y="897749"/>
            <a:ext cx="2909034" cy="4027321"/>
            <a:chOff x="3221796" y="1342518"/>
            <a:chExt cx="2673008" cy="3302707"/>
          </a:xfrm>
        </p:grpSpPr>
        <p:sp>
          <p:nvSpPr>
            <p:cNvPr id="115" name="Google Shape;115;p16"/>
            <p:cNvSpPr/>
            <p:nvPr/>
          </p:nvSpPr>
          <p:spPr>
            <a:xfrm>
              <a:off x="3221803" y="1342525"/>
              <a:ext cx="2673000" cy="33027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6"/>
            <p:cNvSpPr txBox="1"/>
            <p:nvPr/>
          </p:nvSpPr>
          <p:spPr>
            <a:xfrm>
              <a:off x="3221796" y="1342518"/>
              <a:ext cx="2673000" cy="6048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7" name="Google Shape;117;p16"/>
          <p:cNvSpPr txBox="1"/>
          <p:nvPr>
            <p:ph idx="4294967295" type="body"/>
          </p:nvPr>
        </p:nvSpPr>
        <p:spPr>
          <a:xfrm>
            <a:off x="3210372" y="829275"/>
            <a:ext cx="500100" cy="82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5</a:t>
            </a:r>
            <a:endParaRPr>
              <a:solidFill>
                <a:schemeClr val="lt1"/>
              </a:solidFill>
            </a:endParaRPr>
          </a:p>
        </p:txBody>
      </p:sp>
      <p:cxnSp>
        <p:nvCxnSpPr>
          <p:cNvPr id="118" name="Google Shape;118;p16"/>
          <p:cNvCxnSpPr/>
          <p:nvPr/>
        </p:nvCxnSpPr>
        <p:spPr>
          <a:xfrm>
            <a:off x="3710563" y="1001475"/>
            <a:ext cx="0" cy="4788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9" name="Google Shape;119;p16"/>
          <p:cNvSpPr txBox="1"/>
          <p:nvPr>
            <p:ph idx="4294967295" type="body"/>
          </p:nvPr>
        </p:nvSpPr>
        <p:spPr>
          <a:xfrm>
            <a:off x="3693413" y="829263"/>
            <a:ext cx="2101800" cy="82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Textbooks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0" name="Google Shape;120;p16"/>
          <p:cNvSpPr txBox="1"/>
          <p:nvPr>
            <p:ph idx="4294967295" type="body"/>
          </p:nvPr>
        </p:nvSpPr>
        <p:spPr>
          <a:xfrm>
            <a:off x="3307600" y="1665650"/>
            <a:ext cx="2530800" cy="237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MES is now 1:1 and is using etexts in the 2nd through 5th grades to supplement the materials teachers are using in the classrooms.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Reduction: $ 10,400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21" name="Google Shape;121;p16"/>
          <p:cNvSpPr txBox="1"/>
          <p:nvPr>
            <p:ph idx="4294967295" type="body"/>
          </p:nvPr>
        </p:nvSpPr>
        <p:spPr>
          <a:xfrm>
            <a:off x="6427225" y="897750"/>
            <a:ext cx="1882800" cy="82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cxnSp>
        <p:nvCxnSpPr>
          <p:cNvPr id="122" name="Google Shape;122;p16"/>
          <p:cNvCxnSpPr/>
          <p:nvPr/>
        </p:nvCxnSpPr>
        <p:spPr>
          <a:xfrm>
            <a:off x="6361600" y="1001475"/>
            <a:ext cx="0" cy="4788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7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Justification for removing IAs</a:t>
            </a:r>
            <a:endParaRPr/>
          </a:p>
        </p:txBody>
      </p:sp>
      <p:sp>
        <p:nvSpPr>
          <p:cNvPr id="128" name="Google Shape;128;p17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Each class has a highly qualified teacher, which is important in the success of students. 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There are 32 classroom teachers, 2 Exceptional Education teachers, 6 resource teachers (art, 2-PE, Spanish, library, music).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Classes are 20:1, which is below the Virginia requirement</a:t>
            </a:r>
            <a:endParaRPr sz="22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i="1" lang="en" sz="1600"/>
              <a:t>Per </a:t>
            </a:r>
            <a:r>
              <a:rPr i="1" lang="en" sz="1600"/>
              <a:t>Standard 2 of the Standards of Quality, in § 22.1-253.13:2(C) of the Code of Virginia each K class should have no more than 24 to </a:t>
            </a:r>
            <a:r>
              <a:rPr i="1" lang="en" sz="1600"/>
              <a:t>include</a:t>
            </a:r>
            <a:r>
              <a:rPr i="1" lang="en" sz="1600"/>
              <a:t> an </a:t>
            </a:r>
            <a:r>
              <a:rPr i="1" lang="en" sz="1600"/>
              <a:t>instructional</a:t>
            </a:r>
            <a:r>
              <a:rPr i="1" lang="en" sz="1600"/>
              <a:t> aid; 24 for 1st and 2nd and 25 for 4 to 6.</a:t>
            </a:r>
            <a:endParaRPr i="1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Reduction in Substitute Hours</a:t>
            </a:r>
            <a:endParaRPr/>
          </a:p>
        </p:txBody>
      </p:sp>
      <p:sp>
        <p:nvSpPr>
          <p:cNvPr id="134" name="Google Shape;134;p18"/>
          <p:cNvSpPr txBox="1"/>
          <p:nvPr>
            <p:ph idx="1" type="body"/>
          </p:nvPr>
        </p:nvSpPr>
        <p:spPr>
          <a:xfrm>
            <a:off x="311700" y="1218525"/>
            <a:ext cx="8520600" cy="33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Admin. Team will address reasons for increased substitute use with teachers and come up with a plan to minimize absences beyond the </a:t>
            </a:r>
            <a:r>
              <a:rPr lang="en" sz="2000"/>
              <a:t>allotted</a:t>
            </a:r>
            <a:r>
              <a:rPr lang="en" sz="2000"/>
              <a:t> time. </a:t>
            </a:r>
            <a:endParaRPr sz="20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AutoNum type="alphaLcPeriod"/>
            </a:pPr>
            <a:r>
              <a:rPr lang="en" sz="1600"/>
              <a:t>Small class sizes allows students to be divided amongst teachers.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AutoNum type="alphaLcPeriod"/>
            </a:pPr>
            <a:r>
              <a:rPr lang="en" sz="1600"/>
              <a:t>Joint planning times and lesson plans allows teachers to teach the same lesson at the same time across a grade level reducing the extra time needed for </a:t>
            </a:r>
            <a:r>
              <a:rPr lang="en" sz="1600"/>
              <a:t>planning</a:t>
            </a:r>
            <a:r>
              <a:rPr lang="en" sz="1600"/>
              <a:t>.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AutoNum type="alphaLcPeriod"/>
            </a:pPr>
            <a:r>
              <a:rPr lang="en" sz="1600"/>
              <a:t>Self-care professional development days implemented.</a:t>
            </a:r>
            <a:endParaRPr sz="16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New post-pandemic cleaning and health measures (social distancing, masks, handwashing stations) reduce the amount of overall illness in the school. 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Reduction in Purchased Services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9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Purchased</a:t>
            </a:r>
            <a:r>
              <a:rPr lang="en"/>
              <a:t> </a:t>
            </a:r>
            <a:r>
              <a:rPr lang="en"/>
              <a:t> expenditures for services provided by other entities are not substantial at our  school </a:t>
            </a:r>
            <a:r>
              <a:rPr lang="en"/>
              <a:t>division</a:t>
            </a:r>
            <a:r>
              <a:rPr lang="en"/>
              <a:t>.  </a:t>
            </a:r>
            <a:r>
              <a:rPr lang="en"/>
              <a:t>Therefore</a:t>
            </a:r>
            <a:r>
              <a:rPr lang="en"/>
              <a:t>, we reduced the amount </a:t>
            </a:r>
            <a:r>
              <a:rPr lang="en"/>
              <a:t>allotted</a:t>
            </a:r>
            <a:r>
              <a:rPr lang="en"/>
              <a:t> for Purchased Services.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0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Reduction in Textbooks</a:t>
            </a:r>
            <a:endParaRPr/>
          </a:p>
        </p:txBody>
      </p:sp>
      <p:sp>
        <p:nvSpPr>
          <p:cNvPr id="146" name="Google Shape;146;p20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MES students will return in the fall 1:1 with Chromebooks. The school will purchase etexts to reduce the cost of purchasing replacement texts in 2nd through 5th grades by 50%.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physical text will be available and may be used in class or at home on a case-by-case basis.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Grades K-1 use consumables instead of texts.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1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Increases to budget in other areas. </a:t>
            </a:r>
            <a:endParaRPr/>
          </a:p>
        </p:txBody>
      </p:sp>
      <p:graphicFrame>
        <p:nvGraphicFramePr>
          <p:cNvPr id="152" name="Google Shape;152;p21"/>
          <p:cNvGraphicFramePr/>
          <p:nvPr/>
        </p:nvGraphicFramePr>
        <p:xfrm>
          <a:off x="952500" y="1260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{D751CB23-B1C8-4403-BD9F-E9BB84B764A6}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300">
                          <a:solidFill>
                            <a:srgbClr val="FFFF00"/>
                          </a:solidFill>
                        </a:rPr>
                        <a:t> Budget Increases</a:t>
                      </a:r>
                      <a:endParaRPr b="1" sz="2300">
                        <a:solidFill>
                          <a:srgbClr val="FFFF00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Travel - Midsouth Elem.</a:t>
                      </a:r>
                      <a:endParaRPr b="1"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$500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$1,000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$500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Materials</a:t>
                      </a:r>
                      <a:r>
                        <a:rPr b="1" lang="en"/>
                        <a:t> and Supplies</a:t>
                      </a:r>
                      <a:endParaRPr b="1"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$2000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$3,000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$1,000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ESL Materials</a:t>
                      </a:r>
                      <a:endParaRPr b="1"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$100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$900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$ 1,000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School Instructional Supplies</a:t>
                      </a:r>
                      <a:endParaRPr b="1"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$7,500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$8,500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$1,000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Professional Development</a:t>
                      </a:r>
                      <a:endParaRPr b="1"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$400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$1,292.35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$892.35</a:t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lue &amp; Gold">
  <a:themeElements>
    <a:clrScheme name="Blue &amp; Gold">
      <a:dk1>
        <a:srgbClr val="FFFFFF"/>
      </a:dk1>
      <a:lt1>
        <a:srgbClr val="01AFD1"/>
      </a:lt1>
      <a:dk2>
        <a:srgbClr val="1E2D31"/>
      </a:dk2>
      <a:lt2>
        <a:srgbClr val="BFC7CA"/>
      </a:lt2>
      <a:accent1>
        <a:srgbClr val="006F85"/>
      </a:accent1>
      <a:accent2>
        <a:srgbClr val="AF4345"/>
      </a:accent2>
      <a:accent3>
        <a:srgbClr val="47D06A"/>
      </a:accent3>
      <a:accent4>
        <a:srgbClr val="F58F8F"/>
      </a:accent4>
      <a:accent5>
        <a:srgbClr val="F6CD4C"/>
      </a:accent5>
      <a:accent6>
        <a:srgbClr val="F8E71C"/>
      </a:accent6>
      <a:hlink>
        <a:srgbClr val="F6CD4C"/>
      </a:hlink>
      <a:folHlink>
        <a:srgbClr val="F6CD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